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68"/>
  </p:notesMasterIdLst>
  <p:sldIdLst>
    <p:sldId id="346" r:id="rId4"/>
    <p:sldId id="621" r:id="rId5"/>
    <p:sldId id="622" r:id="rId6"/>
    <p:sldId id="623" r:id="rId7"/>
    <p:sldId id="624" r:id="rId8"/>
    <p:sldId id="720" r:id="rId9"/>
    <p:sldId id="721" r:id="rId10"/>
    <p:sldId id="722" r:id="rId11"/>
    <p:sldId id="723" r:id="rId12"/>
    <p:sldId id="724" r:id="rId13"/>
    <p:sldId id="727" r:id="rId14"/>
    <p:sldId id="728" r:id="rId15"/>
    <p:sldId id="729" r:id="rId16"/>
    <p:sldId id="730" r:id="rId17"/>
    <p:sldId id="349" r:id="rId18"/>
    <p:sldId id="725" r:id="rId19"/>
    <p:sldId id="812" r:id="rId20"/>
    <p:sldId id="731" r:id="rId21"/>
    <p:sldId id="806" r:id="rId22"/>
    <p:sldId id="807" r:id="rId23"/>
    <p:sldId id="808" r:id="rId24"/>
    <p:sldId id="344" r:id="rId25"/>
    <p:sldId id="734" r:id="rId26"/>
    <p:sldId id="719" r:id="rId27"/>
    <p:sldId id="735" r:id="rId28"/>
    <p:sldId id="736" r:id="rId29"/>
    <p:sldId id="737" r:id="rId30"/>
    <p:sldId id="718" r:id="rId31"/>
    <p:sldId id="776" r:id="rId32"/>
    <p:sldId id="777" r:id="rId33"/>
    <p:sldId id="778" r:id="rId34"/>
    <p:sldId id="779" r:id="rId35"/>
    <p:sldId id="780" r:id="rId36"/>
    <p:sldId id="813" r:id="rId37"/>
    <p:sldId id="781" r:id="rId38"/>
    <p:sldId id="782" r:id="rId39"/>
    <p:sldId id="783" r:id="rId40"/>
    <p:sldId id="784" r:id="rId41"/>
    <p:sldId id="785" r:id="rId42"/>
    <p:sldId id="786" r:id="rId43"/>
    <p:sldId id="787" r:id="rId44"/>
    <p:sldId id="788" r:id="rId45"/>
    <p:sldId id="789" r:id="rId46"/>
    <p:sldId id="790" r:id="rId47"/>
    <p:sldId id="791" r:id="rId48"/>
    <p:sldId id="792" r:id="rId49"/>
    <p:sldId id="793" r:id="rId50"/>
    <p:sldId id="794" r:id="rId51"/>
    <p:sldId id="795" r:id="rId52"/>
    <p:sldId id="796" r:id="rId53"/>
    <p:sldId id="797" r:id="rId54"/>
    <p:sldId id="798" r:id="rId55"/>
    <p:sldId id="799" r:id="rId56"/>
    <p:sldId id="800" r:id="rId57"/>
    <p:sldId id="726" r:id="rId58"/>
    <p:sldId id="801" r:id="rId59"/>
    <p:sldId id="802" r:id="rId60"/>
    <p:sldId id="803" r:id="rId61"/>
    <p:sldId id="809" r:id="rId62"/>
    <p:sldId id="810" r:id="rId63"/>
    <p:sldId id="811" r:id="rId64"/>
    <p:sldId id="804" r:id="rId65"/>
    <p:sldId id="661" r:id="rId66"/>
    <p:sldId id="805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8" y="1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F5AFE-ABB2-472D-A14A-40C82CA4D85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70597-BF7B-4416-9693-BA95C3D86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1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001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603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298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682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8908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7249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E23D-BC3B-1B53-9DAA-24ECB28DC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2D282-5D71-CEFE-DD8A-C112A01AF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AD7BE-2ED6-1FCB-713A-CC756424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8273-8A3A-49DD-9EF6-CBC842EF107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A6CF-7848-C7D9-C577-F52A24B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E8723-FBCB-029F-4CFD-91943F06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4C2E-FA67-47E7-AC7F-2CF26EE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4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0003-5E63-25FB-7D75-25E872E9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40AD8-5E29-0ECE-6F3B-530453A4F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127B9-1562-3984-42D0-5DC0049D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8273-8A3A-49DD-9EF6-CBC842EF107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6461E-9208-F367-CFEE-BC25AFF2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91B75-FC9C-7FD1-23DD-5338381D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4C2E-FA67-47E7-AC7F-2CF26EE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2EF837-E64F-9754-5752-74A7DE5C1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01720-77FD-774A-7BCC-82245B40C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095B4-8D95-22C1-4F07-5264B642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8273-8A3A-49DD-9EF6-CBC842EF107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1D403-5625-0170-6E50-C0E5ADE4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0A351-78B3-A4C2-6EF9-44AC2821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4C2E-FA67-47E7-AC7F-2CF26EE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5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774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472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35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400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0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508000" y="1708098"/>
            <a:ext cx="8009468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FFA-99AC-4324-BD10-92BBEB903BF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39096" y="4489851"/>
            <a:ext cx="4844904" cy="1550601"/>
          </a:xfrm>
        </p:spPr>
        <p:txBody>
          <a:bodyPr/>
          <a:lstStyle>
            <a:lvl1pPr marL="0" indent="0" algn="r">
              <a:buNone/>
              <a:defRPr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001" y="281928"/>
            <a:ext cx="11175999" cy="707886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448</a:t>
            </a:r>
            <a:r>
              <a:rPr lang="en-US" sz="4000" b="1" kern="1200" baseline="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th</a:t>
            </a:r>
            <a:r>
              <a:rPr lang="en-US" sz="4000" b="1" kern="120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 Supply Chain Management Wing</a:t>
            </a:r>
          </a:p>
        </p:txBody>
      </p:sp>
      <p:sp>
        <p:nvSpPr>
          <p:cNvPr id="11" name="object 5"/>
          <p:cNvSpPr/>
          <p:nvPr userDrawn="1"/>
        </p:nvSpPr>
        <p:spPr>
          <a:xfrm>
            <a:off x="472975" y="3336154"/>
            <a:ext cx="2899489" cy="2872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4">
            <a:extLst>
              <a:ext uri="{FF2B5EF4-FFF2-40B4-BE49-F238E27FC236}">
                <a16:creationId xmlns:a16="http://schemas.microsoft.com/office/drawing/2014/main" id="{15AAC34B-EED9-CE6B-E718-8ED04643C54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675270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7625"/>
            <a:ext cx="9127067" cy="1143000"/>
          </a:xfrm>
        </p:spPr>
        <p:txBody>
          <a:bodyPr/>
          <a:lstStyle/>
          <a:p>
            <a:r>
              <a:rPr lang="en-US" dirty="0"/>
              <a:t>Purpose</a:t>
            </a:r>
            <a:endParaRPr lang="en-US" sz="32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7576" y="2438400"/>
            <a:ext cx="11197167" cy="946150"/>
          </a:xfrm>
        </p:spPr>
        <p:txBody>
          <a:bodyPr anchor="ctr"/>
          <a:lstStyle>
            <a:lvl1pPr marL="0" indent="0" algn="ctr">
              <a:buNone/>
              <a:defRPr sz="2800" i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object 5"/>
          <p:cNvSpPr/>
          <p:nvPr userDrawn="1"/>
        </p:nvSpPr>
        <p:spPr>
          <a:xfrm>
            <a:off x="65262" y="60391"/>
            <a:ext cx="949273" cy="968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 userDrawn="1"/>
        </p:nvSpPr>
        <p:spPr>
          <a:xfrm>
            <a:off x="184639" y="6451600"/>
            <a:ext cx="236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Briefer:  429</a:t>
            </a:r>
            <a:r>
              <a:rPr lang="en-US" sz="1200" b="0" baseline="30000" dirty="0">
                <a:solidFill>
                  <a:schemeClr val="tx1"/>
                </a:solidFill>
                <a:latin typeface="Arial"/>
              </a:rPr>
              <a:t>th</a:t>
            </a:r>
            <a:r>
              <a:rPr lang="en-US" sz="1200" b="0" dirty="0">
                <a:solidFill>
                  <a:schemeClr val="tx1"/>
                </a:solidFill>
                <a:latin typeface="Arial"/>
              </a:rPr>
              <a:t> SCMS/GUMD</a:t>
            </a:r>
          </a:p>
        </p:txBody>
      </p:sp>
      <p:sp>
        <p:nvSpPr>
          <p:cNvPr id="2" name="bk object 19">
            <a:extLst>
              <a:ext uri="{FF2B5EF4-FFF2-40B4-BE49-F238E27FC236}">
                <a16:creationId xmlns:a16="http://schemas.microsoft.com/office/drawing/2014/main" id="{BE795108-6DC9-BC8F-CCE7-EE7F429F7D13}"/>
              </a:ext>
            </a:extLst>
          </p:cNvPr>
          <p:cNvSpPr/>
          <p:nvPr userDrawn="1"/>
        </p:nvSpPr>
        <p:spPr>
          <a:xfrm>
            <a:off x="10770107" y="25907"/>
            <a:ext cx="1345691" cy="999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54527182-6587-2C1E-E6F0-82D4F0D83C7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618335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682" y="69057"/>
            <a:ext cx="8494385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bject 5"/>
          <p:cNvSpPr/>
          <p:nvPr userDrawn="1"/>
        </p:nvSpPr>
        <p:spPr>
          <a:xfrm>
            <a:off x="103962" y="92897"/>
            <a:ext cx="966839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638" y="6468938"/>
            <a:ext cx="269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Briefer:  429</a:t>
            </a:r>
            <a:r>
              <a:rPr lang="en-US" sz="1200" b="0" baseline="30000" dirty="0">
                <a:solidFill>
                  <a:schemeClr val="tx1"/>
                </a:solidFill>
                <a:latin typeface="Arial"/>
              </a:rPr>
              <a:t>th</a:t>
            </a:r>
            <a:r>
              <a:rPr lang="en-US" sz="1200" b="0" baseline="0" dirty="0">
                <a:solidFill>
                  <a:schemeClr val="tx1"/>
                </a:solidFill>
                <a:latin typeface="Arial"/>
              </a:rPr>
              <a:t> SCMS/GUMD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bk object 19">
            <a:extLst>
              <a:ext uri="{FF2B5EF4-FFF2-40B4-BE49-F238E27FC236}">
                <a16:creationId xmlns:a16="http://schemas.microsoft.com/office/drawing/2014/main" id="{5779CABE-7CDB-4F7D-594F-830C389F0626}"/>
              </a:ext>
            </a:extLst>
          </p:cNvPr>
          <p:cNvSpPr/>
          <p:nvPr userDrawn="1"/>
        </p:nvSpPr>
        <p:spPr>
          <a:xfrm>
            <a:off x="10770107" y="25907"/>
            <a:ext cx="1345691" cy="999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13182EFE-1A7F-AF74-5F8D-454C6A8190A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98088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F048-6D53-0392-B03B-4F64511B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A99E3-B068-B3DA-ABB1-E8740BEB0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A6EFF-78F1-599E-3F54-E7A66AE8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8273-8A3A-49DD-9EF6-CBC842EF107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2919F-8CF6-7A68-F82B-1F4588E9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3200B-9472-8863-9F8C-1A017F1B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4C2E-FA67-47E7-AC7F-2CF26EE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CB798-B6D3-1CE0-FB14-B5A72E47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002B9-4F89-AB1E-0664-1C2D1C0DE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D44D-21CB-5D9A-3285-F2CEC49D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8273-8A3A-49DD-9EF6-CBC842EF107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EB114-69DE-2621-6AA3-EBE0700C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DB551-BD3A-2F18-AC46-B587C182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4C2E-FA67-47E7-AC7F-2CF26EE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8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5663-144E-FA3A-06C7-5BC70D7D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F91BD-BDA4-21F6-3524-4B5251D06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22797-886D-9003-8F40-909A4F38C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0BFC1-678D-DD1F-0492-3F45847B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8273-8A3A-49DD-9EF6-CBC842EF107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7A9EA-B8CE-7733-5BC0-05C387E6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4D607-FDBA-917D-720A-31A5A2C6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4C2E-FA67-47E7-AC7F-2CF26EE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8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818E-F0C0-D3A6-49D6-334F65B0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12D1D-701D-B22F-50E9-85909421E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4F721-2E75-8BB2-BE37-800312A03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9E6C8-DD57-1E43-4658-F987383E2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2C999-5419-62B3-1876-B1406E089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934F9-54D5-4974-D2FB-3BF74959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8273-8A3A-49DD-9EF6-CBC842EF107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091BD2-1AB3-3A60-1CB2-868F6D7A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EAE77-A60F-FCC1-D98C-874BD506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4C2E-FA67-47E7-AC7F-2CF26EE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1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A74A-8129-B43E-596C-41F76E69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7C0BF-8D52-E787-C529-C6220328E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8273-8A3A-49DD-9EF6-CBC842EF107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A2490-4AF8-088A-6D0E-A8FADAAF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2BA96-5C9E-0BEE-33A0-20E9C83E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4C2E-FA67-47E7-AC7F-2CF26EE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2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7B70E-0C21-05D0-F8D2-CD50C1AE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8273-8A3A-49DD-9EF6-CBC842EF107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01902-2E94-8070-8DF9-948D7AC3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0B979-69F9-70AD-9383-43F2FB37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4C2E-FA67-47E7-AC7F-2CF26EE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2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D04C-3403-E506-56B2-F08E8017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F65E8-2001-E14A-8733-EC27154B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097C9-0E13-A8C8-7EC3-3D9C875E1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36419-8BBA-26A5-6B62-7D74AD88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8273-8A3A-49DD-9EF6-CBC842EF107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E0AB9-0A19-D2A5-4D19-0871D789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DC293-C941-1DC7-180B-B0A66078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4C2E-FA67-47E7-AC7F-2CF26EE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0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D8419-3AEF-59B6-DA17-26D7369D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4F6A51-66E9-C1EE-86F2-757517AFF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0757F-A534-1028-8EE9-6C0C12C64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D1EF9-93D5-69FE-2D72-018C4141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8273-8A3A-49DD-9EF6-CBC842EF107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4E880-BBAA-D418-539C-0901CC09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6406F-9A6E-7509-B907-6B2946CB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4C2E-FA67-47E7-AC7F-2CF26EE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E5FB4F-8792-5065-9FE5-92A2510D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A265A-A964-3236-DA74-7E812BF79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81D8E-0446-25E2-2E2C-F0DF94F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8273-8A3A-49DD-9EF6-CBC842EF107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BFEE3-5D4F-6394-F345-2BC7B3D10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35917-EB53-ADAB-0FD8-F2708CBB3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4C2E-FA67-47E7-AC7F-2CF26EEA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6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7491" y="6451091"/>
            <a:ext cx="11177270" cy="0"/>
          </a:xfrm>
          <a:custGeom>
            <a:avLst/>
            <a:gdLst/>
            <a:ahLst/>
            <a:cxnLst/>
            <a:rect l="l" t="t" r="r" b="b"/>
            <a:pathLst>
              <a:path w="11177270">
                <a:moveTo>
                  <a:pt x="0" y="0"/>
                </a:moveTo>
                <a:lnTo>
                  <a:pt x="11177016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07491" y="1066800"/>
            <a:ext cx="11177270" cy="0"/>
          </a:xfrm>
          <a:custGeom>
            <a:avLst/>
            <a:gdLst/>
            <a:ahLst/>
            <a:cxnLst/>
            <a:rect l="l" t="t" r="r" b="b"/>
            <a:pathLst>
              <a:path w="11177270">
                <a:moveTo>
                  <a:pt x="0" y="0"/>
                </a:moveTo>
                <a:lnTo>
                  <a:pt x="11177016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575035" y="0"/>
            <a:ext cx="1616964" cy="14188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770107" y="25907"/>
            <a:ext cx="1345691" cy="999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813559" cy="14249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420367" cy="1031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8623" y="41166"/>
            <a:ext cx="3634752" cy="42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0166" y="1171953"/>
            <a:ext cx="11091666" cy="279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5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B5E6CACA-09AB-49BC-8429-8308382B75D4}" type="slidenum">
              <a:rPr lang="en-US">
                <a:solidFill>
                  <a:srgbClr val="FFFFFF">
                    <a:lumMod val="50000"/>
                  </a:srgbClr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156682" y="69057"/>
            <a:ext cx="952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7576" y="1283270"/>
            <a:ext cx="1119716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2nd Bullet</a:t>
            </a:r>
          </a:p>
        </p:txBody>
      </p:sp>
    </p:spTree>
    <p:extLst>
      <p:ext uri="{BB962C8B-B14F-4D97-AF65-F5344CB8AC3E}">
        <p14:creationId xmlns:p14="http://schemas.microsoft.com/office/powerpoint/2010/main" val="21854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429SCMS.SASPO.Workflow@us.af.mil" TargetMode="Externa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AFLCMC.LZP.PUBSALES@us.af.mil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andy.miller.22@us.af.mi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andy.miller.22@us.af.mi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429SCMS.SASPO.Workflow@us.af.mil" TargetMode="Externa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429SCMS.SASPO.Workflow@us.af.mil" TargetMode="Externa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andy.miller.22@us.af.mi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bbs.bsm.dla.mil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bbs.bsm.dla.mil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bbs.bsm.dla.mil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andy.miller.22@us.af.mi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bbs.bsm.dla.mil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bbs.bsm.dla.mil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bbs.bsm.dla.mil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hyperlink" Target="mailto:429SCMS.SASPO.Workflow@us.af.mil" TargetMode="Externa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mailto:429SCMS.SASPO.Workflow@us.af.mil" TargetMode="Externa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429SCMS.SASPO.Workflow@us.af.m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80" y="304800"/>
            <a:ext cx="8989220" cy="553998"/>
          </a:xfrm>
        </p:spPr>
        <p:txBody>
          <a:bodyPr/>
          <a:lstStyle/>
          <a:p>
            <a:pPr algn="r"/>
            <a:r>
              <a:rPr lang="en-US" sz="3600" i="1" spc="-15" dirty="0">
                <a:solidFill>
                  <a:srgbClr val="131B76"/>
                </a:solidFill>
              </a:rPr>
              <a:t>B-1 Lancer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780" y="1295400"/>
            <a:ext cx="898922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686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Assy, Non-metallic: AS-New Buy</a:t>
            </a:r>
            <a:br>
              <a:rPr lang="en-US" dirty="0"/>
            </a:br>
            <a:r>
              <a:rPr lang="en-US" dirty="0"/>
              <a:t> Tinker AFB – 424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77674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Non-metallic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4720-01-362-3483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DAA3515A012-017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$1,524.36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867524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DAA3515P010 (Performance Spec)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81205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56307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10-15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All eight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hose assemblies can be on a single  SAR package.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Flex Fab owns drawings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33808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Assy, Non-metallic: AS-New Buy</a:t>
            </a:r>
            <a:br>
              <a:rPr lang="en-US" dirty="0"/>
            </a:br>
            <a:r>
              <a:rPr lang="en-US" dirty="0"/>
              <a:t> Tinker AFB – 424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48916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Non-metallic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4720-01-362-5654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DAA3515A012-019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$1,465.28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539607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Q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,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DAA3515P010 (Performance Spec)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81205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500464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10-15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All eight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hose assemblies can be on a single  SAR package.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Flex Fab owns drawings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76955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Assy, Non-metallic: AS-New Buy</a:t>
            </a:r>
            <a:br>
              <a:rPr lang="en-US" dirty="0"/>
            </a:br>
            <a:r>
              <a:rPr lang="en-US" dirty="0"/>
              <a:t> Tinker AFB – 424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930293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Non-metallic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4720-01-362-5655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DAA3515A013-017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$2,257.24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083049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DAA3515P010 (Performance Spec)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81205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Not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Available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738526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10-15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All eight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hose assemblies can be on a single  SAR package.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Flex Fab owns drawings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76951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Assy, Non-metallic: AS-New Buy</a:t>
            </a:r>
            <a:br>
              <a:rPr lang="en-US" dirty="0"/>
            </a:br>
            <a:r>
              <a:rPr lang="en-US" dirty="0"/>
              <a:t> Tinker AFB – 424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996902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Non-metallic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4720-01-362-5656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DAA3515A013-019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$1,826.20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224862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DAA3515P010 (Performance Spec)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81205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Not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Available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30759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10-15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All eight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hose assemblies can be on a single  SAR package.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Flex Fab owns drawings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19289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Assy, Non-metallic: AS-New Buy</a:t>
            </a:r>
            <a:br>
              <a:rPr lang="en-US" dirty="0"/>
            </a:br>
            <a:r>
              <a:rPr lang="en-US" dirty="0"/>
              <a:t> Tinker AFB – 424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45681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Non-metallic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4720-01-362-5657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DAA3515A014-009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$2,456.16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J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394930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DAA3515P010 (Performance Spec)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81205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Not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Available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32273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10-15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All eight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hose assemblies can be on a single  SAR package.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Flex Fab owns drawings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80004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12100" y="173075"/>
            <a:ext cx="5955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131B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B-52H Bomber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10" y="1219201"/>
            <a:ext cx="9463489" cy="5105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1872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Potentiometer: Reverse Engineering-OTA</a:t>
            </a:r>
            <a:br>
              <a:rPr lang="en-US" dirty="0"/>
            </a:br>
            <a:r>
              <a:rPr lang="en-US" dirty="0"/>
              <a:t> Tinker AFB – 422</a:t>
            </a:r>
            <a:r>
              <a:rPr lang="en-US" baseline="30000" dirty="0"/>
              <a:t>nd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210722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 / KC-135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Potentiometer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5905-01-102-2642  (INACTIVE)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P8-5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536732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  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 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P8-5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97896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15H6-2-8-3, Fig. 2-1/2-2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Cabin Temp Selector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50268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Deliverables: </a:t>
            </a:r>
            <a:r>
              <a:rPr lang="en-US" sz="1400" dirty="0">
                <a:solidFill>
                  <a:prstClr val="black"/>
                </a:solidFill>
                <a:latin typeface="Arial" charset="0"/>
              </a:rPr>
              <a:t>Complete Data Package, 3 functioning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prototypes, F3I Replacement</a:t>
            </a:r>
            <a:endParaRPr lang="en-US" sz="1400" dirty="0">
              <a:solidFill>
                <a:prstClr val="black"/>
              </a:solidFill>
              <a:latin typeface="Arial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Interested vendors should submit a White Paper 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  <a:hlinkClick r:id="rId3"/>
              </a:rPr>
              <a:t>429SCMS.SASPO.Workflow@us.af.mil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230566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9" y="69057"/>
            <a:ext cx="9390679" cy="1143000"/>
          </a:xfrm>
        </p:spPr>
        <p:txBody>
          <a:bodyPr/>
          <a:lstStyle/>
          <a:p>
            <a:r>
              <a:rPr lang="en-US" dirty="0"/>
              <a:t>Potentiometer: Reverse Engineering-OTA</a:t>
            </a:r>
            <a:br>
              <a:rPr lang="en-US" dirty="0"/>
            </a:br>
            <a:r>
              <a:rPr lang="en-US" dirty="0"/>
              <a:t> Tinker AFB – 422</a:t>
            </a:r>
            <a:r>
              <a:rPr lang="en-US" baseline="30000" dirty="0"/>
              <a:t>nd</a:t>
            </a:r>
            <a:r>
              <a:rPr lang="en-US" dirty="0"/>
              <a:t> SCMS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563" y="3270805"/>
            <a:ext cx="8440873" cy="3098362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If you would like to participate in the Technical Discussion on: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September 7, 2023, 1:00PM-2:00PM CDT </a:t>
            </a:r>
          </a:p>
          <a:p>
            <a:pPr marL="0" indent="0" algn="ctr">
              <a:buNone/>
            </a:pPr>
            <a:r>
              <a:rPr lang="en-US" sz="1600" dirty="0"/>
              <a:t>provide the following, NLT                           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August 30, 2023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  <a:hlinkClick r:id="rId2"/>
              </a:rPr>
              <a:t>429SCMS.SASPO.Workflow@us.af.mil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-Company, -Address, -Name(s), -Email(s), -Phone,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 -Your questions for Engineering, and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-Statement of Capabilities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20A36-4C3B-A63F-B38E-5F9921D5C5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C246A00B-25CA-7DA0-D054-C621E0350024}"/>
              </a:ext>
            </a:extLst>
          </p:cNvPr>
          <p:cNvSpPr/>
          <p:nvPr/>
        </p:nvSpPr>
        <p:spPr>
          <a:xfrm>
            <a:off x="530771" y="1332178"/>
            <a:ext cx="11130455" cy="1861145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Additional 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</a:rPr>
              <a:t>Potentiometer P/N P8-5 is needed for use in NHA PN: P8-1A Cabin Temperature Selector for both the B-52 and KC-135. PN P8-5 has not been procured since 1980 and has seen an increased failure rate over the past decade or so.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08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GPS Interface Unit: RE/RD - OTA</a:t>
            </a:r>
            <a:br>
              <a:rPr lang="en-US" dirty="0"/>
            </a:br>
            <a:r>
              <a:rPr lang="en-US" dirty="0"/>
              <a:t> Robins AFB – 407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330865"/>
          <a:ext cx="5365287" cy="2497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Global Positioning System Interface Unit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1290-01-463-6539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836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659-12700-2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$195,466.75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$58,209.99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69667" y="1330865"/>
          <a:ext cx="5357421" cy="2707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Metal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, Electronic Circuit Cards</a:t>
                      </a:r>
                      <a:r>
                        <a:rPr lang="en-US" sz="1200" b="1">
                          <a:latin typeface="+mn-lt"/>
                          <a:cs typeface="Calibri"/>
                        </a:rPr>
                        <a:t>, Electronic Piece 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Parts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34.5 IN L X 20.5 IN W X 17 IN H X 72 LBS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11B47-10-3-4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B-52H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GPS-IU ACQ-7/ICSMS (Integrated Conventional Stores Management System)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Complete Technical Data Package (TDP) and repair processes for F3I replacement along with prototypes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OTA Project: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Must be member of SOSSEC Consortium.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065714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9" y="69057"/>
            <a:ext cx="9390679" cy="1143000"/>
          </a:xfrm>
        </p:spPr>
        <p:txBody>
          <a:bodyPr/>
          <a:lstStyle/>
          <a:p>
            <a:r>
              <a:rPr lang="en-US" dirty="0"/>
              <a:t>GPS Interface Unit: RE/RD - OTA</a:t>
            </a:r>
            <a:br>
              <a:rPr lang="en-US" dirty="0"/>
            </a:br>
            <a:r>
              <a:rPr lang="en-US" dirty="0"/>
              <a:t> Robins AFB – 407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20A36-4C3B-A63F-B38E-5F9921D5C5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C246A00B-25CA-7DA0-D054-C621E0350024}"/>
              </a:ext>
            </a:extLst>
          </p:cNvPr>
          <p:cNvSpPr/>
          <p:nvPr/>
        </p:nvSpPr>
        <p:spPr>
          <a:xfrm>
            <a:off x="530772" y="1567855"/>
            <a:ext cx="11130455" cy="1861145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Additional 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Technical Data: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Drawings have been loaded </a:t>
            </a:r>
            <a:r>
              <a:rPr lang="en-US" sz="16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into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JEDMICS, please request tracking number from SASPO workflow before requesting drawings from the Public Sales Office.  Requests for T.O. can be sent to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AFLCMC.LZP.PUBSALES@us.af.mil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Technical Discussions: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available at request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RFI Requests: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look to the SOSSEC Consortium for an RFI for ROM submissions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8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Circuit Card Assembly: AS - Repair</a:t>
            </a:r>
            <a:br>
              <a:rPr lang="en-US" dirty="0"/>
            </a:br>
            <a:r>
              <a:rPr lang="en-US" dirty="0"/>
              <a:t>Robins AFB – 410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B-1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Circuit Card Assembly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5998-01-193-4223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865284-1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$14,254.74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$10,690.52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865284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20418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33D7-59-64-4/33D7-59-64-1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AN/USM-305 DATSA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12/8/2022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Produces seven individually programmable DC reference voltages which are applied through reference supply to establish upper and lower logic levels for the digital stimulus test pattern applied to the UUT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 Source Approval Request (SAR) Package             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**NOTE**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- SAR package can be combined with item for NSN 5998-01-275-4719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292441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Shield Termination: RD - OTA</a:t>
            </a:r>
            <a:br>
              <a:rPr lang="en-US" dirty="0"/>
            </a:br>
            <a:r>
              <a:rPr lang="en-US" dirty="0"/>
              <a:t>Robins AFB – 410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Shield Termination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5935-01-569-0558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F659-32664-2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$2,140.95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$1,149.36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82918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MUSTANG Tester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Complete Technical Data Package (TDP) including all repair processes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Questions can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be submitted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to SASPO Workflow address below and Engineering responses will be provided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White Paper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047191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Power Supply: RD - OTA</a:t>
            </a:r>
            <a:br>
              <a:rPr lang="en-US" dirty="0"/>
            </a:br>
            <a:r>
              <a:rPr lang="en-US" dirty="0"/>
              <a:t>Robins AFB </a:t>
            </a:r>
            <a:r>
              <a:rPr lang="en-US"/>
              <a:t>– 410</a:t>
            </a:r>
            <a:r>
              <a:rPr lang="en-US" baseline="30000"/>
              <a:t>th</a:t>
            </a:r>
            <a:r>
              <a:rPr lang="en-US"/>
              <a:t> </a:t>
            </a:r>
            <a:r>
              <a:rPr lang="en-US" dirty="0"/>
              <a:t>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Power Supply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6130-01-109-8291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F675-16005-1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$37,531.22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$14,987.34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82918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latin typeface="+mn-lt"/>
                          <a:cs typeface="Calibri"/>
                        </a:rPr>
                        <a:t>MUSTANG Tester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Complete Technical Data Package (TDP) including all repair processes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Questions can be submitted to SASPO Workflow address below and Engineering responses will be provided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White Paper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875145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29600" y="210234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131B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F-15 Eagle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9033831" cy="5105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9703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I/O Interface CCA: AS - Repair</a:t>
            </a:r>
            <a:br>
              <a:rPr lang="en-US" dirty="0"/>
            </a:br>
            <a:r>
              <a:rPr lang="en-US" dirty="0"/>
              <a:t>Robins AFB – 410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F-15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Input/Output Interface Circuit Card Assembly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5998-01-330-7909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A06G2884-2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$9,462.64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$7,096.62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18.5 IN L X 12.5 IN W X 3 IN H X 5.3 LBS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A06G2884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12464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33A1-5-531-4/33A1-5-531-1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F-15 METS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12/8/2022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Provides an individual parallel I/O controller for each PIU that requires program control in the tester.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 Source Approval Request (SAR) Package.  Please send a request to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randy.miller.22@us.af.mil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and include your email address and “request a drop off”.  A “request for drop off” will be returned, use this to submit your SAR package.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939440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541" y="77305"/>
            <a:ext cx="9364526" cy="553998"/>
          </a:xfrm>
        </p:spPr>
        <p:txBody>
          <a:bodyPr/>
          <a:lstStyle/>
          <a:p>
            <a:pPr algn="r"/>
            <a:r>
              <a:rPr lang="en-US" sz="3600" i="1" dirty="0">
                <a:solidFill>
                  <a:srgbClr val="151C77"/>
                </a:solidFill>
              </a:rPr>
              <a:t>F108 Engine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12A1C-B52C-19FC-8813-CE9F77A8B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018" y="1143000"/>
            <a:ext cx="7967382" cy="52256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FBE882-BADD-CAE9-2963-D7700C655DF5}"/>
              </a:ext>
            </a:extLst>
          </p:cNvPr>
          <p:cNvSpPr txBox="1"/>
          <p:nvPr/>
        </p:nvSpPr>
        <p:spPr>
          <a:xfrm>
            <a:off x="4191000" y="6492359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Supplying Warfighter Dominance</a:t>
            </a:r>
          </a:p>
        </p:txBody>
      </p:sp>
    </p:spTree>
    <p:extLst>
      <p:ext uri="{BB962C8B-B14F-4D97-AF65-F5344CB8AC3E}">
        <p14:creationId xmlns:p14="http://schemas.microsoft.com/office/powerpoint/2010/main" val="1594198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Housing, Gearbox: CUOH-New Buy</a:t>
            </a:r>
            <a:br>
              <a:rPr lang="en-US" dirty="0"/>
            </a:br>
            <a:r>
              <a:rPr lang="en-US" dirty="0"/>
              <a:t> Tinker AFB – 421</a:t>
            </a:r>
            <a:r>
              <a:rPr lang="en-US" baseline="30000" dirty="0"/>
              <a:t>st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893922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F108-CF-100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Housing, Gearbox (AGB)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2840-01-184-8959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301-484-423-0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$123,585.46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$32,873.73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M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75412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Aluminum Alloy 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45”L X 15”W X 24”H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No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Accessory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Drive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Gearbox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Assy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88914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Looking for CFM56 suppliers who have inventory of these Housings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FAA Part 145 approved repair stations may be considered to perform overhaul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b="1" dirty="0">
              <a:solidFill>
                <a:srgbClr val="242424"/>
              </a:solidFill>
              <a:latin typeface="+mj-lt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Interested 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vendors should send capabilities statement to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80934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Housing, Gearbox: CUOH-New Buy</a:t>
            </a:r>
            <a:br>
              <a:rPr lang="en-US" dirty="0"/>
            </a:br>
            <a:r>
              <a:rPr lang="en-US" dirty="0"/>
              <a:t> Tinker AFB – 421</a:t>
            </a:r>
            <a:r>
              <a:rPr lang="en-US" baseline="30000" dirty="0"/>
              <a:t>st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19491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F108-CF-100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Housing, Gearbox (IGB)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2840-01-187-3185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9976M74G04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$67,309.70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$24,113.94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602603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Various Alloys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12”L X 12”W X 10”H, 7 LBS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Inlet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Gearbox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211920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Looking for CFM56 suppliers who have inventory of these Housings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FAA Part 145 approved repair stations may be considered to perform overhaul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b="1" dirty="0">
              <a:solidFill>
                <a:srgbClr val="242424"/>
              </a:solidFill>
              <a:latin typeface="+mj-lt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Interested 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vendors should send capabilities statement to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442347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Housing, Gearbox: CUOH-New Buy</a:t>
            </a:r>
            <a:br>
              <a:rPr lang="en-US" dirty="0"/>
            </a:br>
            <a:r>
              <a:rPr lang="en-US" dirty="0"/>
              <a:t> Tinker AFB – 421</a:t>
            </a:r>
            <a:r>
              <a:rPr lang="en-US" baseline="30000" dirty="0"/>
              <a:t>st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57183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F108-CF-100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Housing, Gearbox, Transfer (TGB)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2840-01-199-1547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301-484-017-0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$190,121.60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$15,803.49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97128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Aluminum Alloy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8”L X 8”W X 10” H, 5LBS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No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Transfer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Gearbox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31192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Looking for CFM56 suppliers who have inventory of these Housings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FAA Part 145 approved repair stations may be considered to perform overhaul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b="1" dirty="0">
              <a:solidFill>
                <a:srgbClr val="242424"/>
              </a:solidFill>
              <a:latin typeface="+mj-lt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Interested 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vendors should send capabilities statement to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391030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541" y="77305"/>
            <a:ext cx="9364526" cy="553998"/>
          </a:xfrm>
        </p:spPr>
        <p:txBody>
          <a:bodyPr/>
          <a:lstStyle/>
          <a:p>
            <a:pPr algn="r"/>
            <a:r>
              <a:rPr lang="en-US" sz="3600" i="1" dirty="0">
                <a:solidFill>
                  <a:srgbClr val="151C77"/>
                </a:solidFill>
              </a:rPr>
              <a:t>KC-135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 descr="A jet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5CF0228B-1892-68E1-296B-9691082CD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5" y="1115609"/>
            <a:ext cx="8182095" cy="5285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0B176-8B3A-3160-908C-F54DC36688AD}"/>
              </a:ext>
            </a:extLst>
          </p:cNvPr>
          <p:cNvSpPr txBox="1"/>
          <p:nvPr/>
        </p:nvSpPr>
        <p:spPr>
          <a:xfrm>
            <a:off x="4111452" y="6491233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Supplying Warfighter Dominance</a:t>
            </a:r>
          </a:p>
        </p:txBody>
      </p:sp>
    </p:spTree>
    <p:extLst>
      <p:ext uri="{BB962C8B-B14F-4D97-AF65-F5344CB8AC3E}">
        <p14:creationId xmlns:p14="http://schemas.microsoft.com/office/powerpoint/2010/main" val="1236305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Servo Valve, Pneumatic: RE – OTA </a:t>
            </a:r>
            <a:br>
              <a:rPr lang="en-US" dirty="0"/>
            </a:br>
            <a:r>
              <a:rPr lang="en-US" dirty="0"/>
              <a:t> Hill AFB – 419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KC-135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Servo Valve, Pneumatic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2990-01-282-5874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26000497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$17,056.86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75200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Criticality Code: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9285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6J3-8-19-3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IGV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Actuator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– 2920-01-152-6305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Technical Data Package, Prototype, 3D Modeling Data, Testing Procedures.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White Paper to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RSVP for Technical Discussion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794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Circuit Card Assembly: AS - Repair </a:t>
            </a:r>
            <a:br>
              <a:rPr lang="en-US" dirty="0"/>
            </a:br>
            <a:r>
              <a:rPr lang="en-US" dirty="0"/>
              <a:t>Robins AFB – 410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B-1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Circuit Card Assembly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5998-01-193-4225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865274-301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$10,508.58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$5,995.36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346704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R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865274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20418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33D7-59-64-4/33D7-59-64-1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AN/USM-305 DATSA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500752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12/8/2022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A35 Digital Word Generator RAM Circuit Card Assembly provides 512K bytes of temporary storage memory used by CPU to store pattern and error data.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 Source Approval Request (SAR) Package.  Please send a request to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randy.miller.22@us.af.mil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and include your email address and “request a drop off”.  A “request for drop off” will be returned, use this to submit your SAR package.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119882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9" y="69057"/>
            <a:ext cx="9390679" cy="1143000"/>
          </a:xfrm>
        </p:spPr>
        <p:txBody>
          <a:bodyPr/>
          <a:lstStyle/>
          <a:p>
            <a:r>
              <a:rPr lang="en-US" dirty="0"/>
              <a:t>Servo Valve, Pneumatic: RE – OTA </a:t>
            </a:r>
            <a:br>
              <a:rPr lang="en-US" dirty="0"/>
            </a:br>
            <a:r>
              <a:rPr lang="en-US" dirty="0"/>
              <a:t>Hill AFB – 419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563" y="3270805"/>
            <a:ext cx="8440873" cy="3098362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If you would like to participate in the Technical Discussion on: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September 7, 2023, 11:00AM-12:00PM CDT </a:t>
            </a:r>
          </a:p>
          <a:p>
            <a:pPr marL="0" indent="0" algn="ctr">
              <a:buNone/>
            </a:pPr>
            <a:r>
              <a:rPr lang="en-US" sz="1600" dirty="0"/>
              <a:t>provide the following, NLT                           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August 30, 2023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  <a:hlinkClick r:id="rId2"/>
              </a:rPr>
              <a:t>429SCMS.SASPO.Workflow@us.af.mil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-Company, -Address, -Name(s), -Email(s), -Phone,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 -Your questions for Engineering, and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-Statement of Capabilities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20A36-4C3B-A63F-B38E-5F9921D5C5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C246A00B-25CA-7DA0-D054-C621E0350024}"/>
              </a:ext>
            </a:extLst>
          </p:cNvPr>
          <p:cNvSpPr/>
          <p:nvPr/>
        </p:nvSpPr>
        <p:spPr>
          <a:xfrm>
            <a:off x="530771" y="1332178"/>
            <a:ext cx="11130455" cy="1861145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Additional 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 supplier has not been able to deliver due to internal part shortages. Slipped delivery dates several times causing production constraints on the KC 135 APU overhaul. Only “Go/No Go” requirements; no repair or manufacturing instructions; 93% replacement factor. National supply chain shortages cause need to update internal parts.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74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Servo Valve: RE – OTA </a:t>
            </a:r>
            <a:br>
              <a:rPr lang="en-US" dirty="0"/>
            </a:br>
            <a:r>
              <a:rPr lang="en-US" dirty="0"/>
              <a:t> Hill AFB – 419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KC-135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Servo Valve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4810-01-213-7948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26000494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$13,892.05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36334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 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Criticality Code: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52195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6J15-3-160-3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Surge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Control Valve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Technical Data Package, Prototype, 3D Modeling Data, Testing Procedures.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White Paper to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RSVP for Technical Discussion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011106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9" y="69057"/>
            <a:ext cx="9390679" cy="1143000"/>
          </a:xfrm>
        </p:spPr>
        <p:txBody>
          <a:bodyPr/>
          <a:lstStyle/>
          <a:p>
            <a:r>
              <a:rPr lang="en-US" dirty="0"/>
              <a:t>Servo Valve: RE – OTA </a:t>
            </a:r>
            <a:br>
              <a:rPr lang="en-US" dirty="0"/>
            </a:br>
            <a:r>
              <a:rPr lang="en-US" dirty="0"/>
              <a:t>Hill AFB – 419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563" y="3270805"/>
            <a:ext cx="8440873" cy="3098362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If you would like to participate in the Technical Discussion on: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September 7, 2023, 11:00AM-12:00PM CDT </a:t>
            </a:r>
          </a:p>
          <a:p>
            <a:pPr marL="0" indent="0" algn="ctr">
              <a:buNone/>
            </a:pPr>
            <a:r>
              <a:rPr lang="en-US" sz="1600" dirty="0"/>
              <a:t>provide the following, NLT                           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August 30, 2023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  <a:hlinkClick r:id="rId2"/>
              </a:rPr>
              <a:t>429SCMS.SASPO.Workflow@us.af.mil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-Company, -Address, -Name(s), -Email(s), -Phone,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 -Your questions for Engineering, and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-Statement of Capabilities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20A36-4C3B-A63F-B38E-5F9921D5C5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C246A00B-25CA-7DA0-D054-C621E0350024}"/>
              </a:ext>
            </a:extLst>
          </p:cNvPr>
          <p:cNvSpPr/>
          <p:nvPr/>
        </p:nvSpPr>
        <p:spPr>
          <a:xfrm>
            <a:off x="530771" y="1332178"/>
            <a:ext cx="11130455" cy="1861145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Additional 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 supplier has not been able to deliver due to internal part shortages. Slipped delivery dates several times causing production constraints on the KC 135 APU overhaul. Only “Go/No Go” requirements; no repair or manufacturing instructions; 93% replacement factor. National supply chain shortages cause need to update internal parts.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191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541" y="77305"/>
            <a:ext cx="9364526" cy="553998"/>
          </a:xfrm>
        </p:spPr>
        <p:txBody>
          <a:bodyPr/>
          <a:lstStyle/>
          <a:p>
            <a:pPr algn="r"/>
            <a:r>
              <a:rPr lang="en-US" sz="3600" i="1" dirty="0">
                <a:solidFill>
                  <a:srgbClr val="151C77"/>
                </a:solidFill>
              </a:rPr>
              <a:t>TF33 Engine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BE882-BADD-CAE9-2963-D7700C655DF5}"/>
              </a:ext>
            </a:extLst>
          </p:cNvPr>
          <p:cNvSpPr txBox="1"/>
          <p:nvPr/>
        </p:nvSpPr>
        <p:spPr>
          <a:xfrm>
            <a:off x="4191000" y="6492359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Supplying Warfighter Dominance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74738-2DE5-8CA5-944C-7042136FF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0"/>
            <a:ext cx="10287000" cy="44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67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Clamp, Comb Chamber: AS - Repair</a:t>
            </a:r>
            <a:br>
              <a:rPr lang="en-US" dirty="0"/>
            </a:br>
            <a:r>
              <a:rPr lang="en-US" dirty="0"/>
              <a:t> Tinker AFB – 421</a:t>
            </a:r>
            <a:r>
              <a:rPr lang="en-US" baseline="30000" dirty="0"/>
              <a:t>ST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TF-33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Clamp, Combustion Chamber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2840-00-169-0191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622382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$1016.49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$300.19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Nickel Alloy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10”Dia X 2.6” H    5lbs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622382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2J-TF33-53-7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150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280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280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280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280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: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648185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Oil Tank Cushion: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926170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Oil Tank Cushion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2840-00-787-7803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415750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$963.78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57550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415750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Not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Available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867553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107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: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4190408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Counterbalance Weight: AS – New Buy</a:t>
            </a:r>
            <a:br>
              <a:rPr lang="en-US" dirty="0"/>
            </a:br>
            <a:r>
              <a:rPr lang="en-US" dirty="0"/>
              <a:t> Tinker AFB -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802035"/>
              </p:ext>
            </p:extLst>
          </p:nvPr>
        </p:nvGraphicFramePr>
        <p:xfrm>
          <a:off x="575627" y="1330864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TF33-PW-100A, TF33-PW-103, TF33-PW-102C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Counterbalance Weight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3040-00-442-3631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502281CL1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$29.50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844711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5613 Stainless Steel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0.478-0.488 ID X 0.000-0.086 ID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502281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2J-TF33-4/-34/-44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HS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Comp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85752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637331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Counterbalance Weight: AS – New Buy</a:t>
            </a:r>
            <a:br>
              <a:rPr lang="en-US" dirty="0"/>
            </a:br>
            <a:r>
              <a:rPr lang="en-US" dirty="0"/>
              <a:t> Tinker AFB -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463071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TF33-P-103, 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Counterbalance Weight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3040-00-983-1153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461035CL6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$7.22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691382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5613 SST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0.375 IN DIA – 0.3125-24 UNF -28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461035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L S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Turb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536195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241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241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483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242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761002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Bearing Sleeve: AS – New Buy</a:t>
            </a:r>
            <a:br>
              <a:rPr lang="en-US" dirty="0"/>
            </a:br>
            <a:r>
              <a:rPr lang="en-US" dirty="0"/>
              <a:t>Tinker AFB -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775172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TF33-PW-100A, TF33-PW-102C. TF33-PW-103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Bearing Sleeve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3120-00-226-4671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480162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$146.82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847191"/>
              </p:ext>
            </p:extLst>
          </p:nvPr>
        </p:nvGraphicFramePr>
        <p:xfrm>
          <a:off x="6273209" y="1330864"/>
          <a:ext cx="5357421" cy="265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Caron Graphite Overall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Length 0.3070 IN MIN and 0.385 IN MAX, Body Outside DIA 0.3850 IN MIN and 0.3860 IN MAX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480162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2J-Tf33-4/-34/-44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Air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Accy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28960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423033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Compressor Baffle: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729428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Compressor Baffle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4820-00-348-8796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286958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$539.18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27353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Steel 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286958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9P5-17-1-113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Compressor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Bleed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Valve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835199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: Source Approval Request (SAR) Package.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421836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Circuit Card Assembly: AS - Repair</a:t>
            </a:r>
            <a:br>
              <a:rPr lang="en-US" dirty="0"/>
            </a:br>
            <a:r>
              <a:rPr lang="en-US" dirty="0"/>
              <a:t>Robins AFB – 410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B-1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Circuit Card Assembly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5998-01-275-4719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865284-301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$8,909.21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$6,681.58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865284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20418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33D7-59-64-4/33D7-59-64-1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AN/USM-305 DATSA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12/8/2022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Produces seven individually programmable DC reference voltages which are applied through reference supply to establish upper and lower logic levels for the digital stimulus test pattern applied to the UUT.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 Source Approval Request (SAR) Package.  Please send a request to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randy.miller.22@us.af.mil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and include your email address and “request a drop off”.  A “request for drop off” will be returned, use this to submit your SAR package.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506113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Seat Valve: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530901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TF33-PW-100A, TF33-PW-102C, TF33-PW-103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Seat-Valve, Oil Filter Check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4820-01-202-6339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755936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$497.70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161721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Corrosion Resistant Steel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2.95 In X 2.496 In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755936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2J-TF33-4,-34,-44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Oil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Filter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Assy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79946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: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249005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Body Bolt: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084744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TF33-PW-100A, TF33-PW-102C, TF33-PW-103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Externally Relieved Body Bolt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5306-00-807-1442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387377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$ 11.86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012336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5616 SST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0.3125-24 X 3.100 Long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387377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Exhaust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Case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07929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484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483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484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483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514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: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134238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Machine Bolt: AS – New Buy</a:t>
            </a:r>
            <a:br>
              <a:rPr lang="en-US" dirty="0"/>
            </a:br>
            <a:r>
              <a:rPr lang="en-US" dirty="0"/>
              <a:t> 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29974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TF33-PW-100A, TF33-PW-102C, TF33-PW-103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Machine Bolt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5306-01-354-0200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MS9148-12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$4.13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90016"/>
              </p:ext>
            </p:extLst>
          </p:nvPr>
        </p:nvGraphicFramePr>
        <p:xfrm>
          <a:off x="6272514" y="1330865"/>
          <a:ext cx="5357421" cy="2576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181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G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1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79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Steel Comp 8740 Overall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Length – 0.990 IN MIN and 1.010 IN MAX DIA – 0.312 IN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81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81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81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819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96906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81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81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2J-TF33-4/-34/-44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81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81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Gas Turbine Engine Compresser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19050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7229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Interested vendors should query </a:t>
            </a:r>
            <a:r>
              <a:rPr lang="sv-SE" sz="1400" dirty="0">
                <a:hlinkClick r:id="rId3"/>
              </a:rPr>
              <a:t>DLA Internet Bid Board System (DIBBS)</a:t>
            </a:r>
            <a:r>
              <a:rPr lang="sv-SE" sz="1400" dirty="0"/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for future opportunities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320468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Shouldered Washer: AS – New Buy</a:t>
            </a:r>
            <a:br>
              <a:rPr lang="en-US" dirty="0"/>
            </a:br>
            <a:r>
              <a:rPr lang="en-US" dirty="0"/>
              <a:t> Tinker AFB -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089399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TF33-P-102C, TF33-P-103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Shouldered Washer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5310-00-164-1100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579856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$20.55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610914"/>
              </p:ext>
            </p:extLst>
          </p:nvPr>
        </p:nvGraphicFramePr>
        <p:xfrm>
          <a:off x="6273209" y="1330864"/>
          <a:ext cx="5357421" cy="265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6322 STL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0.276 IN MIN and 0.286 IN MAX Hole DIA; 0.61 IN MIN and 0.63 IN MAX OD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579856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2J-TF33-4/-34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Gearbox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35785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148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FY25: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457345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Key Washer: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72110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TF33-PW-100A, TF33-PW-102C, TF33-PW-103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Key Washer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5310-00-336-2841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227340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$ 2.70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552485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Steel Comp 410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2J-TF33-4, -34, -44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Diffuser Case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6942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5420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2724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5422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2797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5420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: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175712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Key Washer: AS – New Buy</a:t>
            </a:r>
            <a:br>
              <a:rPr lang="en-US" dirty="0"/>
            </a:br>
            <a:r>
              <a:rPr lang="en-US" dirty="0"/>
              <a:t> Tinker AFB -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86176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TF33-PW-100A, TF33-PW-102C, TF33-PW-103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Key Washer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5310-00-766-4243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387330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$1.67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53641"/>
              </p:ext>
            </p:extLst>
          </p:nvPr>
        </p:nvGraphicFramePr>
        <p:xfrm>
          <a:off x="6273209" y="1330864"/>
          <a:ext cx="5357421" cy="265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G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Steel Comp 304L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Hole DIA 0.590 IN MIN – 0.600 IN MAX; OD 0.900 IN MIN – 0.920 IN MAX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387330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2J-TF33-4/-34/-44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Turbine Rotor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46749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400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400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800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400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800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Interested vendors should query </a:t>
            </a:r>
            <a:r>
              <a:rPr lang="sv-SE" sz="1400" dirty="0">
                <a:hlinkClick r:id="rId3"/>
              </a:rPr>
              <a:t>DLA Internet Bid Board System (DIBBS)</a:t>
            </a:r>
            <a:r>
              <a:rPr lang="sv-SE" sz="1400" dirty="0"/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for future opportunities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827777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Retaining Ring: AS – New Buy</a:t>
            </a:r>
            <a:br>
              <a:rPr lang="en-US" dirty="0"/>
            </a:br>
            <a:r>
              <a:rPr lang="en-US" dirty="0"/>
              <a:t> 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020634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TF33-P-102C, TF33-P-103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Retaining Ring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5325-00-802-6799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386443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$7.48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Ye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655838"/>
              </p:ext>
            </p:extLst>
          </p:nvPr>
        </p:nvGraphicFramePr>
        <p:xfrm>
          <a:off x="6273209" y="1330864"/>
          <a:ext cx="5357421" cy="265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5120 Steel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2.980" OD; 0.071" Minor Thickness; 0.093" Major Thickness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386443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2J-TF33-4/-34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Gearbox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546726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: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811487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Gasket: AS – New Buy</a:t>
            </a:r>
            <a:br>
              <a:rPr lang="en-US" dirty="0"/>
            </a:br>
            <a:r>
              <a:rPr lang="en-US" dirty="0"/>
              <a:t> 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54740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TF33-PW-100, 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Gasket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5330-00-796-9180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395346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$10.87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40511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Aluminum Alloy 1100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2.290” OD x 1.930” ID x 0.061” thick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395346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2J-TF33-4, -44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Air/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Oil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Cooler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Assy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17861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335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268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268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FY27: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: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4196383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Metal Seal Ring: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494444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TF33-PW-100A, TF33-PW 102C, TF33-PW-103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Metal Seal Ring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5330-00-992-1516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481314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$255.07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10723"/>
              </p:ext>
            </p:extLst>
          </p:nvPr>
        </p:nvGraphicFramePr>
        <p:xfrm>
          <a:off x="6273209" y="1330864"/>
          <a:ext cx="5357421" cy="2841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Steel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2.125" Min/2.127" Max OD; 0.135" Min/0.145" Max Rad Wall Thickness; 0.07" Min/0.072" Max W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481314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2J-TF33-4, -34, -44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Anti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Icing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Valve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595533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282528"/>
            <a:ext cx="5356033" cy="2039686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: Source Approval Request (SAR) Package.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763035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O-Ring: AS – New Buy</a:t>
            </a:r>
            <a:br>
              <a:rPr lang="en-US" dirty="0"/>
            </a:br>
            <a:r>
              <a:rPr lang="en-US" dirty="0"/>
              <a:t> Tinker AFB -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736993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O-Ring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5331-00-425-9124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AS3208-08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$0.30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70535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G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7276 Fluorocarbon Rubber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0.664 IN ID X 0.087 IN DIA Round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AS3208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Main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Gearbox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495788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2778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Interested vendors should query </a:t>
            </a:r>
            <a:r>
              <a:rPr lang="sv-SE" sz="1400" dirty="0">
                <a:hlinkClick r:id="rId3"/>
              </a:rPr>
              <a:t>DLA Internet Bid Board System (DIBBS)</a:t>
            </a:r>
            <a:r>
              <a:rPr lang="sv-SE" sz="1400" dirty="0"/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for future opportunities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58401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Circuit Card Assembly: AS - Repair</a:t>
            </a:r>
            <a:br>
              <a:rPr lang="en-US" dirty="0"/>
            </a:br>
            <a:r>
              <a:rPr lang="en-US" dirty="0"/>
              <a:t>Robins AFB – 410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B-1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Circuit Card Assembly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5998-01-275-5767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866720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$5,955.21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$4,466.18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866720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20418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33D7-59-64-4/33D7-59-64-1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AN/USM-305 DATSA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12/8/2022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Contains the firmware routines necessary for the CPU to interpret and execute CIIL programmed messages.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 Source Approval Request (SAR) Package.  Please send a request to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randy.miller.22@us.af.mil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and include your email address and “request a drop off”.  A “request for drop off” will be returned, use this to submit your SAR package.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8246244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O-Ring: AS – New Buy</a:t>
            </a:r>
            <a:br>
              <a:rPr lang="en-US" dirty="0"/>
            </a:br>
            <a:r>
              <a:rPr lang="en-US" dirty="0"/>
              <a:t> Tinker AFB -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478480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TF33-PW-100A, TF33-PW-102C, TF33-PW-103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O-Ring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5331-00-618-3447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AS3578-008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$0.17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5305"/>
              </p:ext>
            </p:extLst>
          </p:nvPr>
        </p:nvGraphicFramePr>
        <p:xfrm>
          <a:off x="6273209" y="1330864"/>
          <a:ext cx="5357421" cy="2841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G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 Butadiene-Acrylonitrile Class NBR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OD-0.305 IN MIN / 0.327 IN MAX; CTR Hole DIA 0.171 IN MIN / 0.181 IN MAX; Cross Sect.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Hgt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0.067 IN MIN / 0.073 IN MAX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2J-TF33-4/-34/-44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Fuel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Filter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59400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282528"/>
            <a:ext cx="5356033" cy="2039686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Interested vendors should query </a:t>
            </a:r>
            <a:r>
              <a:rPr lang="sv-SE" sz="1400" dirty="0">
                <a:hlinkClick r:id="rId3"/>
              </a:rPr>
              <a:t>DLA Internet Bid Board System (DIBBS)</a:t>
            </a:r>
            <a:r>
              <a:rPr lang="sv-SE" sz="1400" dirty="0"/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for future opportunities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4579183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O-Ring: AS – New Buy</a:t>
            </a:r>
            <a:br>
              <a:rPr lang="en-US" dirty="0"/>
            </a:br>
            <a:r>
              <a:rPr lang="en-US" dirty="0"/>
              <a:t>Tinker AFB -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40083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TF33-P-103, 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O-Ring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5331-01-010-2929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ST1050-158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$1.33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797149"/>
              </p:ext>
            </p:extLst>
          </p:nvPr>
        </p:nvGraphicFramePr>
        <p:xfrm>
          <a:off x="6273209" y="1330864"/>
          <a:ext cx="5357421" cy="265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G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7276 Fluorocarbon Rubber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Center Hole DIA 4.722 IN MIN X 4.752 IN MAX; Cross Sect. Height 0.100 IN MIN X 0.106 IN MAX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ST1050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Gearbox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420635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603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Interested vendors should query </a:t>
            </a:r>
            <a:r>
              <a:rPr lang="sv-SE" sz="1400" dirty="0">
                <a:hlinkClick r:id="rId3"/>
              </a:rPr>
              <a:t>DLA Internet Bid Board System (DIBBS)</a:t>
            </a:r>
            <a:r>
              <a:rPr lang="sv-SE" sz="1400" dirty="0"/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for future opportunities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0559515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Nut Locking Plate: AS – New Buy</a:t>
            </a:r>
            <a:br>
              <a:rPr lang="en-US" dirty="0"/>
            </a:br>
            <a:r>
              <a:rPr lang="en-US" dirty="0"/>
              <a:t>Tinker AFB -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60097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TF33-P-103, 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Nut Locking Plate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5340-00-510-1243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302901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$2.92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81127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G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5504 Stainless Steel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0.281 IN ID X 0.845 IN Long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302901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Turbine Engine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Rear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Bearing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Support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85277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386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386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386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386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Interested vendors should query </a:t>
            </a:r>
            <a:r>
              <a:rPr lang="sv-SE" sz="1400" dirty="0">
                <a:hlinkClick r:id="rId3"/>
              </a:rPr>
              <a:t>DLA Internet Bid Board System (DIBBS)</a:t>
            </a:r>
            <a:r>
              <a:rPr lang="sv-SE" sz="1400" dirty="0"/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for future opportunities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42712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Helical Compressor Spring: AS – New Buy</a:t>
            </a:r>
            <a:br>
              <a:rPr lang="en-US" dirty="0"/>
            </a:br>
            <a:r>
              <a:rPr lang="en-US" dirty="0"/>
              <a:t> Tinker AFB -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289649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TF33-P-103, TF33-PW100A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Helical Compressor Spring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5360-00-663-1118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288569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$67.54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21079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Stainless Steel AMS 5688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1.662 IN OD X 0.172 IN DIA Wire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288569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Fuel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Pressurizing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and Dump Valve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499009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143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0402121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Compressor Helical Spring: AS – New Buy</a:t>
            </a:r>
            <a:br>
              <a:rPr lang="en-US" dirty="0"/>
            </a:br>
            <a:r>
              <a:rPr lang="en-US" dirty="0"/>
              <a:t> 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522833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TF33-P-102C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Compressor Helical Spring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5360-00-663-1366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480729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$31.79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312045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5698 Nickel Alloy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1.045” ID, 4.39”L, 1.25”OD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480729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9P2-3-1-103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Bleed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Valve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Actuator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09933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: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5956899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Metallic Hose Assembly: AS – New Buy</a:t>
            </a:r>
            <a:br>
              <a:rPr lang="en-US" dirty="0"/>
            </a:br>
            <a:r>
              <a:rPr lang="en-US" dirty="0"/>
              <a:t> 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902569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Assembly, 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4720-00-830-9276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39-10766-501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$2,303.01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350636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39-10766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81205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: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0680313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541" y="77305"/>
            <a:ext cx="9364526" cy="984885"/>
          </a:xfrm>
        </p:spPr>
        <p:txBody>
          <a:bodyPr/>
          <a:lstStyle/>
          <a:p>
            <a:pPr algn="r"/>
            <a:r>
              <a:rPr lang="en-US" sz="2800" i="1" dirty="0">
                <a:solidFill>
                  <a:srgbClr val="151C77"/>
                </a:solidFill>
              </a:rPr>
              <a:t>					   </a:t>
            </a:r>
            <a:r>
              <a:rPr lang="en-US" sz="3600" i="1" dirty="0">
                <a:solidFill>
                  <a:srgbClr val="151C77"/>
                </a:solidFill>
              </a:rPr>
              <a:t>TH-1H Huey Trainer</a:t>
            </a:r>
            <a:r>
              <a:rPr lang="en-US" sz="2800" i="1" dirty="0">
                <a:solidFill>
                  <a:srgbClr val="151C77"/>
                </a:solidFill>
              </a:rPr>
              <a:t>	</a:t>
            </a:r>
            <a:br>
              <a:rPr lang="en-US" sz="3600" i="1" dirty="0">
                <a:solidFill>
                  <a:srgbClr val="151C77"/>
                </a:solidFill>
              </a:rPr>
            </a:br>
            <a:r>
              <a:rPr lang="en-US" sz="2800" i="1" dirty="0">
                <a:solidFill>
                  <a:srgbClr val="151C77"/>
                </a:solidFill>
              </a:rPr>
              <a:t>	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A helicopter flying over trees&#10;&#10;Description automatically generated with medium confidence">
            <a:extLst>
              <a:ext uri="{FF2B5EF4-FFF2-40B4-BE49-F238E27FC236}">
                <a16:creationId xmlns:a16="http://schemas.microsoft.com/office/drawing/2014/main" id="{4640A38D-F647-911F-8A15-E5FE07739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7" y="1143000"/>
            <a:ext cx="9525000" cy="5257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368AB-614C-9D51-9A32-C872309B86C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6643251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Multi-Function Display: RE/RD</a:t>
            </a:r>
            <a:br>
              <a:rPr lang="en-US" dirty="0"/>
            </a:br>
            <a:r>
              <a:rPr lang="en-US" dirty="0"/>
              <a:t> Robins AFB – 411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TH-1H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Multi-Function Display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5826-01-622-0442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261400-5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$94,608.65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$35,703.06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Aluminum Alloy, Glass Display, Circuit Board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10 IN L X 10 IN W X 12 IN H X 20 LBS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Huey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TH-1H Trainer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Presents primary flight and navigation information critical for conducting flight operations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Constraint: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LCD screen obsolete – may require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Reverse Engineering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technical data package including all repair processes of F3I replacement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3725678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9" y="69057"/>
            <a:ext cx="9390679" cy="1143000"/>
          </a:xfrm>
        </p:spPr>
        <p:txBody>
          <a:bodyPr/>
          <a:lstStyle/>
          <a:p>
            <a:r>
              <a:rPr lang="en-US" dirty="0"/>
              <a:t>Multi-Function Display: RE/RD</a:t>
            </a:r>
            <a:br>
              <a:rPr lang="en-US" dirty="0"/>
            </a:br>
            <a:r>
              <a:rPr lang="en-US" dirty="0"/>
              <a:t> Robins AFB – 411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563" y="3270805"/>
            <a:ext cx="8440873" cy="3098362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If you would like to participate in the Technical Discussion on: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September 7, 2023, 9:00AM-10:00AM CDT</a:t>
            </a:r>
          </a:p>
          <a:p>
            <a:pPr marL="0" indent="0" algn="ctr">
              <a:buNone/>
            </a:pPr>
            <a:r>
              <a:rPr lang="en-US" sz="1600" dirty="0"/>
              <a:t>provide the following, NLT                           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August 30, 2023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  <a:hlinkClick r:id="rId2"/>
              </a:rPr>
              <a:t>429SCMS.SASPO.Workflow@us.af.mil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-Company, -Address, -Name(s), -Email(s), -Phone,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 -Your questions for Engineering, and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-Statement of Capabilities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20A36-4C3B-A63F-B38E-5F9921D5C5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C246A00B-25CA-7DA0-D054-C621E0350024}"/>
              </a:ext>
            </a:extLst>
          </p:cNvPr>
          <p:cNvSpPr/>
          <p:nvPr/>
        </p:nvSpPr>
        <p:spPr>
          <a:xfrm>
            <a:off x="530771" y="1332178"/>
            <a:ext cx="11130455" cy="1861145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Additional 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Quantity 3 per aircraft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White Papers: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White Paper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Technical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Discussions: 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RSVP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for Technical Discussions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1477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541" y="0"/>
            <a:ext cx="9364526" cy="1538883"/>
          </a:xfrm>
        </p:spPr>
        <p:txBody>
          <a:bodyPr/>
          <a:lstStyle/>
          <a:p>
            <a:pPr algn="r"/>
            <a:r>
              <a:rPr lang="en-US" sz="2800" i="1" dirty="0">
                <a:solidFill>
                  <a:srgbClr val="151C77"/>
                </a:solidFill>
              </a:rPr>
              <a:t>			</a:t>
            </a:r>
            <a:r>
              <a:rPr lang="en-US" sz="3600" i="1" dirty="0">
                <a:solidFill>
                  <a:srgbClr val="151C77"/>
                </a:solidFill>
              </a:rPr>
              <a:t>Intercontinental Ballistic Missile (ICBM)</a:t>
            </a:r>
            <a:r>
              <a:rPr lang="en-US" sz="2800" i="1" dirty="0">
                <a:solidFill>
                  <a:srgbClr val="151C77"/>
                </a:solidFill>
              </a:rPr>
              <a:t>	</a:t>
            </a:r>
            <a:br>
              <a:rPr lang="en-US" sz="3600" i="1" dirty="0">
                <a:solidFill>
                  <a:srgbClr val="151C77"/>
                </a:solidFill>
              </a:rPr>
            </a:br>
            <a:r>
              <a:rPr lang="en-US" sz="2800" i="1" dirty="0">
                <a:solidFill>
                  <a:srgbClr val="151C77"/>
                </a:solidFill>
              </a:rPr>
              <a:t>	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368AB-614C-9D51-9A32-C872309B86C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  <p:pic>
        <p:nvPicPr>
          <p:cNvPr id="6" name="Picture 5" descr="A picture containing weapon, smoke, water, outdoor&#10;&#10;Description automatically generated">
            <a:extLst>
              <a:ext uri="{FF2B5EF4-FFF2-40B4-BE49-F238E27FC236}">
                <a16:creationId xmlns:a16="http://schemas.microsoft.com/office/drawing/2014/main" id="{AFA8334D-5888-DEDD-6D48-964C53A9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78" y="1167993"/>
            <a:ext cx="7673243" cy="5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0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742" y="265622"/>
            <a:ext cx="4472952" cy="553998"/>
          </a:xfrm>
        </p:spPr>
        <p:txBody>
          <a:bodyPr/>
          <a:lstStyle/>
          <a:p>
            <a:pPr algn="r"/>
            <a:r>
              <a:rPr lang="en-US" sz="3600" i="1" dirty="0">
                <a:solidFill>
                  <a:schemeClr val="tx2"/>
                </a:solidFill>
              </a:rPr>
              <a:t>B-2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4145280" y="6533538"/>
            <a:ext cx="3899125" cy="276999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562E10-892A-3AD8-77CE-F101088DF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9158094" cy="51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863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Light Fixture Assembly: Market Research</a:t>
            </a:r>
            <a:br>
              <a:rPr lang="en-US" dirty="0"/>
            </a:br>
            <a:r>
              <a:rPr lang="en-US" dirty="0"/>
              <a:t> Hill AFB – 414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48932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ICBM 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Light Fixture Assembly 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Stock Listed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W001045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$500 - $2,500 (estimated range)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Not Available 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 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W001045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11530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Not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Available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Capabilities </a:t>
            </a:r>
            <a:r>
              <a:rPr lang="en-US" sz="16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S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tatement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No Source Approval Request (SAR) Package required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7263655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9" y="69057"/>
            <a:ext cx="9390679" cy="1143000"/>
          </a:xfrm>
        </p:spPr>
        <p:txBody>
          <a:bodyPr/>
          <a:lstStyle/>
          <a:p>
            <a:r>
              <a:rPr lang="en-US" dirty="0"/>
              <a:t>Light Fixture Assembly: Market Research</a:t>
            </a:r>
            <a:br>
              <a:rPr lang="en-US" dirty="0"/>
            </a:br>
            <a:r>
              <a:rPr lang="en-US" dirty="0"/>
              <a:t>Hill AFB – 414 SCMS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20A36-4C3B-A63F-B38E-5F9921D5C5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C246A00B-25CA-7DA0-D054-C621E0350024}"/>
              </a:ext>
            </a:extLst>
          </p:cNvPr>
          <p:cNvSpPr/>
          <p:nvPr/>
        </p:nvSpPr>
        <p:spPr>
          <a:xfrm>
            <a:off x="530771" y="1332178"/>
            <a:ext cx="11130455" cy="1861145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Additional 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These Light Fixture Assemblies are no longer manufactured. All supplies have been consumed or disposed of, the remaining end items are being drawn in for a needed PNSSR for repair. More units will need to be manufactured to put assets on the shelves. More failures will occur due to the increased age of the components.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0292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00382"/>
            <a:ext cx="7901952" cy="1107996"/>
          </a:xfrm>
        </p:spPr>
        <p:txBody>
          <a:bodyPr/>
          <a:lstStyle/>
          <a:p>
            <a:pPr algn="r" rtl="0"/>
            <a:r>
              <a:rPr lang="en-US" sz="3600" i="1" kern="1200" dirty="0">
                <a:solidFill>
                  <a:srgbClr val="131B76"/>
                </a:solidFill>
                <a:latin typeface="Arial" panose="020B0604020202020204" pitchFamily="34" charset="0"/>
                <a:ea typeface="+mn-ea"/>
                <a:cs typeface="+mn-cs"/>
              </a:rPr>
              <a:t>Cessna R172/7-41 and 150/T-51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  <p:pic>
        <p:nvPicPr>
          <p:cNvPr id="1026" name="Picture 2" descr="FSX/P3D v4,V5 – Native Cessna T41 Mescalero – Welcome to Perfect Flight">
            <a:extLst>
              <a:ext uri="{FF2B5EF4-FFF2-40B4-BE49-F238E27FC236}">
                <a16:creationId xmlns:a16="http://schemas.microsoft.com/office/drawing/2014/main" id="{B6A44FA7-D772-21AA-AD50-4777C02F51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6" y="1143000"/>
            <a:ext cx="5447814" cy="52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-51A &gt; Air Education and Training Command &gt; Fact Sheets">
            <a:extLst>
              <a:ext uri="{FF2B5EF4-FFF2-40B4-BE49-F238E27FC236}">
                <a16:creationId xmlns:a16="http://schemas.microsoft.com/office/drawing/2014/main" id="{930F5272-5703-A4E2-DF7A-564AA171AA7D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6313"/>
            <a:ext cx="5447814" cy="524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492" y="69057"/>
            <a:ext cx="9412576" cy="1143000"/>
          </a:xfrm>
        </p:spPr>
        <p:txBody>
          <a:bodyPr/>
          <a:lstStyle/>
          <a:p>
            <a:r>
              <a:rPr lang="en-US" sz="3300" dirty="0"/>
              <a:t>Cessna R172/T-41 and 150/T-51 AF Trainers</a:t>
            </a:r>
            <a:br>
              <a:rPr lang="en-US" sz="3300" dirty="0"/>
            </a:br>
            <a:r>
              <a:rPr lang="en-US" sz="3300" dirty="0"/>
              <a:t>Support: New/Overhauled Mat. – Tinker AFB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5081286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Services Required: Seeking New and unused or overhauled material to support USAFA Cessna Trainer Program. This program is supported by a Contractor Logistics Support (CLS) contract.</a:t>
            </a:r>
          </a:p>
          <a:p>
            <a:r>
              <a:rPr lang="en-US" sz="2400" dirty="0">
                <a:latin typeface="+mj-lt"/>
              </a:rPr>
              <a:t>Scope: 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Some parts have long mean time between failure with current parts shortage issues due to obsolescence.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Technical Requirements:</a:t>
            </a:r>
          </a:p>
          <a:p>
            <a:pPr lvl="1"/>
            <a:r>
              <a:rPr lang="en-US" sz="2400" dirty="0">
                <a:latin typeface="+mj-lt"/>
              </a:rPr>
              <a:t>Valid 8130-3 tags with 100% traceability to the OEM</a:t>
            </a:r>
          </a:p>
          <a:p>
            <a:r>
              <a:rPr lang="en-US" sz="2400" dirty="0">
                <a:latin typeface="+mj-lt"/>
              </a:rPr>
              <a:t>Interested &amp; qualified vendors should submit their requests/capabilities to the SASPO workflow: </a:t>
            </a:r>
            <a:r>
              <a:rPr lang="en-US" sz="2400" dirty="0">
                <a:latin typeface="+mj-lt"/>
                <a:hlinkClick r:id="rId2"/>
              </a:rPr>
              <a:t>429SCMS.SASPO.Workflow@us.af.mil</a:t>
            </a:r>
            <a:r>
              <a:rPr lang="en-US" sz="2400" dirty="0">
                <a:latin typeface="+mj-lt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AFF24-5E4C-F4ED-A002-1E9D3F5187BA}"/>
              </a:ext>
            </a:extLst>
          </p:cNvPr>
          <p:cNvSpPr txBox="1"/>
          <p:nvPr/>
        </p:nvSpPr>
        <p:spPr>
          <a:xfrm>
            <a:off x="3155281" y="6524625"/>
            <a:ext cx="5578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Supplying Warfighter Dominance</a:t>
            </a:r>
          </a:p>
        </p:txBody>
      </p:sp>
    </p:spTree>
    <p:extLst>
      <p:ext uri="{BB962C8B-B14F-4D97-AF65-F5344CB8AC3E}">
        <p14:creationId xmlns:p14="http://schemas.microsoft.com/office/powerpoint/2010/main" val="22029813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Cessna R172/T-41 and 150/T-51 AF Trainers</a:t>
            </a:r>
            <a:br>
              <a:rPr lang="en-US" sz="3300" dirty="0"/>
            </a:br>
            <a:r>
              <a:rPr lang="en-US" sz="3300" dirty="0"/>
              <a:t>Support: New/Overhauled Mat. – Tinker AFB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5E97C-651F-E3A5-5D71-ECED2BF2E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76" y="1331088"/>
            <a:ext cx="11197167" cy="5104435"/>
          </a:xfrm>
        </p:spPr>
        <p:txBody>
          <a:bodyPr/>
          <a:lstStyle/>
          <a:p>
            <a:pPr algn="l"/>
            <a:r>
              <a:rPr lang="en-US" sz="2300" dirty="0"/>
              <a:t>		</a:t>
            </a:r>
          </a:p>
          <a:p>
            <a:pPr algn="l"/>
            <a:endParaRPr lang="en-US" sz="2300" dirty="0"/>
          </a:p>
          <a:p>
            <a:pPr algn="l"/>
            <a:r>
              <a:rPr lang="en-US" sz="2200" dirty="0"/>
              <a:t>0541122-2 –Gear Saddle 2			0541122-1 – Gear Saddle</a:t>
            </a:r>
          </a:p>
          <a:p>
            <a:pPr algn="l"/>
            <a:r>
              <a:rPr lang="en-US" sz="2200" dirty="0"/>
              <a:t>069-1024-31 – KX-155 Radio		S1189-2 – Baggage Door Latch</a:t>
            </a:r>
          </a:p>
          <a:p>
            <a:pPr algn="l"/>
            <a:r>
              <a:rPr lang="en-US" sz="2200" dirty="0"/>
              <a:t>0592300-11 – Left Hand Fuel Tank		9705-0006-101 – Strobe Relay</a:t>
            </a:r>
          </a:p>
          <a:p>
            <a:pPr algn="l"/>
            <a:r>
              <a:rPr lang="en-US" sz="2200" dirty="0"/>
              <a:t>0426519-2 – Right Hand Fuel Tank T51	0592300-10 – Right Hand Fuel Tank</a:t>
            </a:r>
          </a:p>
          <a:p>
            <a:pPr algn="l"/>
            <a:r>
              <a:rPr lang="en-US" sz="2200" dirty="0"/>
              <a:t>00512017-01 – Radio Shelf			0513241-201 – Shock Assy Inst. Panel</a:t>
            </a:r>
          </a:p>
          <a:p>
            <a:pPr algn="l"/>
            <a:r>
              <a:rPr lang="en-US" sz="2200" dirty="0"/>
              <a:t>0513241-3 – Inst. Panel Stiffener		066-1072-00 – Auto. Direction Finder</a:t>
            </a:r>
          </a:p>
          <a:p>
            <a:pPr algn="l"/>
            <a:r>
              <a:rPr lang="en-US" sz="2200" dirty="0"/>
              <a:t>0513241-4 – Inst. Panel Bracket		066-1088-00 – Dist. Meas. Equipment</a:t>
            </a:r>
          </a:p>
          <a:p>
            <a:pPr algn="l"/>
            <a:r>
              <a:rPr lang="en-US" sz="2200" dirty="0"/>
              <a:t>1556026-1 – Elec. Fuel Pump		0716606-4 – Fuel Arm Assembly</a:t>
            </a:r>
          </a:p>
          <a:p>
            <a:pPr algn="l"/>
            <a:r>
              <a:rPr lang="en-US" sz="2200" dirty="0"/>
              <a:t>0511258-2 – Pilot Side Door Latch Assy</a:t>
            </a:r>
            <a:r>
              <a:rPr lang="en-US" sz="2300" dirty="0"/>
              <a:t>	</a:t>
            </a:r>
          </a:p>
          <a:p>
            <a:pPr algn="l"/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54652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Assy, Non-metallic: AS-New Buy</a:t>
            </a:r>
            <a:br>
              <a:rPr lang="en-US" dirty="0"/>
            </a:br>
            <a:r>
              <a:rPr lang="en-US" dirty="0"/>
              <a:t> Tinker AFB – 424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04438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Non-metallic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4720-01-362-3480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DAA3515A010-009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$2,176.77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882310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DAA3515P010 (Performance Spec)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81205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76841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10-15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All eight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hose assemblies can be on a single  SAR package.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Flex Fab owns drawings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40720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Assy, Non-metallic: AS-New Buy</a:t>
            </a:r>
            <a:br>
              <a:rPr lang="en-US" dirty="0"/>
            </a:br>
            <a:r>
              <a:rPr lang="en-US" dirty="0"/>
              <a:t> Tinker AFB – 424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695038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Non-metallic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4720-01-362-3481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DAA3515A011-017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$1,161.45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08752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DAA3515P010 (Performance Spec)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81205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67633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10-15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All eight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hose assemblies can be on a single  SAR package.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Flex Fab owns drawings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73216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Assy, Non-metallic: AS-New Buy</a:t>
            </a:r>
            <a:br>
              <a:rPr lang="en-US" dirty="0"/>
            </a:br>
            <a:r>
              <a:rPr lang="en-US" dirty="0"/>
              <a:t> Tinker AFB – 424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18512"/>
              </p:ext>
            </p:extLst>
          </p:nvPr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Non-metallic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4720-01-362-3482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DAA3515A011-019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$ 325.59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77123"/>
              </p:ext>
            </p:extLst>
          </p:nvPr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DAA3515P010 (Performance Spec)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81205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714054"/>
              </p:ext>
            </p:extLst>
          </p:nvPr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10-15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08/10/2023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All eight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hose assemblies can be on a single  SAR package.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Flex Fab owns drawings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36700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SAF(Uncla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13180</Words>
  <Application>Microsoft Office PowerPoint</Application>
  <PresentationFormat>Widescreen</PresentationFormat>
  <Paragraphs>4318</Paragraphs>
  <Slides>64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Arial</vt:lpstr>
      <vt:lpstr>Calibri</vt:lpstr>
      <vt:lpstr>Calibri Light</vt:lpstr>
      <vt:lpstr>Century Schoolbook</vt:lpstr>
      <vt:lpstr>Tahoma</vt:lpstr>
      <vt:lpstr>Times New Roman</vt:lpstr>
      <vt:lpstr>Wingdings</vt:lpstr>
      <vt:lpstr>Office Theme</vt:lpstr>
      <vt:lpstr>1_Office Theme</vt:lpstr>
      <vt:lpstr>1_USAF(Unclas)</vt:lpstr>
      <vt:lpstr>B-1 Lancer</vt:lpstr>
      <vt:lpstr>Circuit Card Assembly: AS - Repair Robins AFB – 410th SCMS</vt:lpstr>
      <vt:lpstr>Circuit Card Assembly: AS - Repair  Robins AFB – 410th SCMS</vt:lpstr>
      <vt:lpstr>Circuit Card Assembly: AS - Repair Robins AFB – 410th SCMS</vt:lpstr>
      <vt:lpstr>Circuit Card Assembly: AS - Repair Robins AFB – 410th SCMS</vt:lpstr>
      <vt:lpstr>B-2</vt:lpstr>
      <vt:lpstr>Hose Assy, Non-metallic: AS-New Buy  Tinker AFB – 424th SCMS</vt:lpstr>
      <vt:lpstr>Hose Assy, Non-metallic: AS-New Buy  Tinker AFB – 424th SCMS</vt:lpstr>
      <vt:lpstr>Hose Assy, Non-metallic: AS-New Buy  Tinker AFB – 424th SCMS</vt:lpstr>
      <vt:lpstr>Hose Assy, Non-metallic: AS-New Buy  Tinker AFB – 424th SCMS</vt:lpstr>
      <vt:lpstr>Hose Assy, Non-metallic: AS-New Buy  Tinker AFB – 424th SCMS</vt:lpstr>
      <vt:lpstr>Hose Assy, Non-metallic: AS-New Buy  Tinker AFB – 424th SCMS</vt:lpstr>
      <vt:lpstr>Hose Assy, Non-metallic: AS-New Buy  Tinker AFB – 424th SCMS</vt:lpstr>
      <vt:lpstr>Hose Assy, Non-metallic: AS-New Buy  Tinker AFB – 424th SCMS</vt:lpstr>
      <vt:lpstr>PowerPoint Presentation</vt:lpstr>
      <vt:lpstr>Potentiometer: Reverse Engineering-OTA  Tinker AFB – 422nd SCMS</vt:lpstr>
      <vt:lpstr>Potentiometer: Reverse Engineering-OTA  Tinker AFB – 422nd SCMS</vt:lpstr>
      <vt:lpstr>GPS Interface Unit: RE/RD - OTA  Robins AFB – 407th SCMS</vt:lpstr>
      <vt:lpstr>GPS Interface Unit: RE/RD - OTA  Robins AFB – 407th SCMS</vt:lpstr>
      <vt:lpstr>Shield Termination: RD - OTA Robins AFB – 410th SCMS</vt:lpstr>
      <vt:lpstr>Power Supply: RD - OTA Robins AFB – 410th SCMS</vt:lpstr>
      <vt:lpstr>PowerPoint Presentation</vt:lpstr>
      <vt:lpstr>I/O Interface CCA: AS - Repair Robins AFB – 410th SCMS</vt:lpstr>
      <vt:lpstr>F108 Engine</vt:lpstr>
      <vt:lpstr>Housing, Gearbox: CUOH-New Buy  Tinker AFB – 421st SCMS</vt:lpstr>
      <vt:lpstr>Housing, Gearbox: CUOH-New Buy  Tinker AFB – 421st SCMS</vt:lpstr>
      <vt:lpstr>Housing, Gearbox: CUOH-New Buy  Tinker AFB – 421st SCMS</vt:lpstr>
      <vt:lpstr>KC-135</vt:lpstr>
      <vt:lpstr>Servo Valve, Pneumatic: RE – OTA   Hill AFB – 419th SCMS</vt:lpstr>
      <vt:lpstr>Servo Valve, Pneumatic: RE – OTA  Hill AFB – 419th SCMS</vt:lpstr>
      <vt:lpstr>Servo Valve: RE – OTA   Hill AFB – 419th SCMS</vt:lpstr>
      <vt:lpstr>Servo Valve: RE – OTA  Hill AFB – 419th SCMS</vt:lpstr>
      <vt:lpstr>TF33 Engine</vt:lpstr>
      <vt:lpstr>Clamp, Comb Chamber: AS - Repair  Tinker AFB – 421ST SCMS</vt:lpstr>
      <vt:lpstr>Oil Tank Cushion: AS – New Buy Tinker AFB – LCMC</vt:lpstr>
      <vt:lpstr>Counterbalance Weight: AS – New Buy  Tinker AFB - LCMC</vt:lpstr>
      <vt:lpstr>Counterbalance Weight: AS – New Buy  Tinker AFB - LCMC</vt:lpstr>
      <vt:lpstr>Bearing Sleeve: AS – New Buy Tinker AFB - LCMC</vt:lpstr>
      <vt:lpstr>Compressor Baffle: AS – New Buy Tinker AFB – LCMC</vt:lpstr>
      <vt:lpstr>Seat Valve: AS – New Buy Tinker AFB – LCMC</vt:lpstr>
      <vt:lpstr>Body Bolt: AS – New Buy Tinker AFB – LCMC</vt:lpstr>
      <vt:lpstr>Machine Bolt: AS – New Buy  Tinker AFB – LCMC</vt:lpstr>
      <vt:lpstr>Shouldered Washer: AS – New Buy  Tinker AFB - LCMC</vt:lpstr>
      <vt:lpstr>Key Washer: AS – New Buy Tinker AFB – LCMC</vt:lpstr>
      <vt:lpstr>Key Washer: AS – New Buy  Tinker AFB - LCMC</vt:lpstr>
      <vt:lpstr>Retaining Ring: AS – New Buy  Tinker AFB – LCMC</vt:lpstr>
      <vt:lpstr>Gasket: AS – New Buy  Tinker AFB – LCMC</vt:lpstr>
      <vt:lpstr>Metal Seal Ring: AS – New Buy Tinker AFB – LCMC</vt:lpstr>
      <vt:lpstr>O-Ring: AS – New Buy  Tinker AFB - LCMC</vt:lpstr>
      <vt:lpstr>O-Ring: AS – New Buy  Tinker AFB - LCMC</vt:lpstr>
      <vt:lpstr>O-Ring: AS – New Buy Tinker AFB - LCMC</vt:lpstr>
      <vt:lpstr>Nut Locking Plate: AS – New Buy Tinker AFB - LCMC</vt:lpstr>
      <vt:lpstr>Helical Compressor Spring: AS – New Buy  Tinker AFB - LCMC</vt:lpstr>
      <vt:lpstr>Compressor Helical Spring: AS – New Buy  Tinker AFB – LCMC</vt:lpstr>
      <vt:lpstr>Metallic Hose Assembly: AS – New Buy  Tinker AFB – LCMC</vt:lpstr>
      <vt:lpstr>        TH-1H Huey Trainer   </vt:lpstr>
      <vt:lpstr>Multi-Function Display: RE/RD  Robins AFB – 411th SCMS</vt:lpstr>
      <vt:lpstr>Multi-Function Display: RE/RD  Robins AFB – 411th SCMS</vt:lpstr>
      <vt:lpstr>   Intercontinental Ballistic Missile (ICBM)   </vt:lpstr>
      <vt:lpstr>Light Fixture Assembly: Market Research  Hill AFB – 414 SCMS</vt:lpstr>
      <vt:lpstr>Light Fixture Assembly: Market Research Hill AFB – 414 SCMS</vt:lpstr>
      <vt:lpstr>Cessna R172/7-41 and 150/T-51</vt:lpstr>
      <vt:lpstr>Cessna R172/T-41 and 150/T-51 AF Trainers Support: New/Overhauled Mat. – Tinker AFB</vt:lpstr>
      <vt:lpstr>Cessna R172/T-41 and 150/T-51 AF Trainers Support: New/Overhauled Mat. – Tinker AFB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B-1 Lancer</dc:title>
  <dc:creator>RIGGS, MELISSA E CTR USAF AFMC 429 SCMS/GUMD</dc:creator>
  <cp:lastModifiedBy>BENJAMIN, STEPHEN L CIV USAF AFMC 429 SCMS/GUMD</cp:lastModifiedBy>
  <cp:revision>31</cp:revision>
  <dcterms:created xsi:type="dcterms:W3CDTF">2023-07-17T13:08:10Z</dcterms:created>
  <dcterms:modified xsi:type="dcterms:W3CDTF">2023-08-23T19:53:31Z</dcterms:modified>
</cp:coreProperties>
</file>